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61" r:id="rId2"/>
    <p:sldId id="408" r:id="rId3"/>
    <p:sldId id="407" r:id="rId4"/>
    <p:sldId id="409" r:id="rId5"/>
    <p:sldId id="405" r:id="rId6"/>
  </p:sldIdLst>
  <p:sldSz cx="9906000" cy="6858000" type="A4"/>
  <p:notesSz cx="6797675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D2D"/>
    <a:srgbClr val="32FA66"/>
    <a:srgbClr val="F85AC3"/>
    <a:srgbClr val="FF5353"/>
    <a:srgbClr val="74FF5D"/>
    <a:srgbClr val="07E74C"/>
    <a:srgbClr val="01FF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8AB683-28FA-449A-92B2-B9922510CC30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CA7FB-AE11-4F72-B562-EB9323ADEB7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3391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78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710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97B67-FB40-E541-FCC6-3E72DFCE0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>
            <a:extLst>
              <a:ext uri="{FF2B5EF4-FFF2-40B4-BE49-F238E27FC236}">
                <a16:creationId xmlns:a16="http://schemas.microsoft.com/office/drawing/2014/main" id="{E5CAEB7C-56C4-A528-2245-264CF5621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>
            <a:extLst>
              <a:ext uri="{FF2B5EF4-FFF2-40B4-BE49-F238E27FC236}">
                <a16:creationId xmlns:a16="http://schemas.microsoft.com/office/drawing/2014/main" id="{D58C60D1-9FD4-990B-AA16-ED2753440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43B0D38D-F99E-177D-1B6B-61BE8F6FF1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181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85048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7850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17661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615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6495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4689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0329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16192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773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0895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8169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55561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1143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6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90ECC40-9591-4FC4-8745-661995A77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636"/>
            <a:ext cx="9906000" cy="564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34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78865096-D9C7-4CD3-877D-6F1E988BBC75}"/>
              </a:ext>
            </a:extLst>
          </p:cNvPr>
          <p:cNvSpPr/>
          <p:nvPr/>
        </p:nvSpPr>
        <p:spPr>
          <a:xfrm>
            <a:off x="3713077" y="158179"/>
            <a:ext cx="2479845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950" b="1" dirty="0">
                <a:solidFill>
                  <a:srgbClr val="002060"/>
                </a:solidFill>
              </a:rPr>
              <a:t>Навчання на кафедрі</a:t>
            </a:r>
          </a:p>
        </p:txBody>
      </p:sp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BE16415F-1DF4-4593-99EE-1569C632F05D}"/>
              </a:ext>
            </a:extLst>
          </p:cNvPr>
          <p:cNvSpPr/>
          <p:nvPr/>
        </p:nvSpPr>
        <p:spPr>
          <a:xfrm>
            <a:off x="180823" y="716171"/>
            <a:ext cx="954435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– фундаментальна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базова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підготовка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в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галузі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фізики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наносистем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;</a:t>
            </a:r>
          </a:p>
          <a:p>
            <a:pPr algn="ctr"/>
            <a:b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</a:b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–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широке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застосування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в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процесі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навчання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методів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комп’ютерного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моделювання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та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прогнозування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фізичних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властивостей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наносистем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;</a:t>
            </a:r>
          </a:p>
          <a:p>
            <a:pPr algn="ctr"/>
            <a:b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</a:b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–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набуття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практичних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навичок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оперування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нанооб’єктами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при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проходженні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наукових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практик на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сучасному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науковому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обладнанні</a:t>
            </a:r>
            <a:endParaRPr lang="ru-RU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algn="ctr"/>
            <a:b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</a:b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–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активне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залучення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студентів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до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наукової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роботи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в рамках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науково-дослідницьких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проєктів  та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закордонних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наукових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грантів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;</a:t>
            </a:r>
          </a:p>
          <a:p>
            <a:pPr algn="ctr"/>
            <a:b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</a:b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–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набуття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педагогічного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досвіду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викладання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у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вищому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навчальному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заклад</a:t>
            </a:r>
            <a:r>
              <a:rPr lang="uk-UA" b="1" i="1" dirty="0">
                <a:solidFill>
                  <a:srgbClr val="C00000"/>
                </a:solidFill>
                <a:latin typeface="Arial" panose="020B0604020202020204" pitchFamily="34" charset="0"/>
              </a:rPr>
              <a:t>і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endParaRPr lang="ru-RU" b="1" i="1" dirty="0"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CCF416F-2EC4-434E-963A-ED121758A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011" y="4548925"/>
            <a:ext cx="3198305" cy="18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E1392FD-D9F5-44B6-9A8A-C0A17C9003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42"/>
          <a:stretch/>
        </p:blipFill>
        <p:spPr>
          <a:xfrm>
            <a:off x="6804520" y="4548925"/>
            <a:ext cx="3002394" cy="18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28B1B36-440E-4D21-8B84-B274AA9C4D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92" b="5198"/>
          <a:stretch/>
        </p:blipFill>
        <p:spPr>
          <a:xfrm>
            <a:off x="75626" y="4548925"/>
            <a:ext cx="3180181" cy="18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7CB1FA6-DA6A-4814-A7D8-89B75AE5C1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55" y="84387"/>
            <a:ext cx="112483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8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78865096-D9C7-4CD3-877D-6F1E988BBC75}"/>
              </a:ext>
            </a:extLst>
          </p:cNvPr>
          <p:cNvSpPr/>
          <p:nvPr/>
        </p:nvSpPr>
        <p:spPr>
          <a:xfrm>
            <a:off x="4005561" y="158179"/>
            <a:ext cx="1894878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950" b="1" dirty="0">
                <a:solidFill>
                  <a:srgbClr val="002060"/>
                </a:solidFill>
              </a:rPr>
              <a:t>Наукова робота</a:t>
            </a:r>
          </a:p>
        </p:txBody>
      </p:sp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746006FE-1B1E-422A-928A-B869BEF7E0B4}"/>
              </a:ext>
            </a:extLst>
          </p:cNvPr>
          <p:cNvSpPr/>
          <p:nvPr/>
        </p:nvSpPr>
        <p:spPr>
          <a:xfrm>
            <a:off x="0" y="649308"/>
            <a:ext cx="990600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-Фізика напівпровідникових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наноструктур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та полімерних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нанокомпозитів</a:t>
            </a:r>
            <a:endParaRPr lang="en-US" b="1" i="1" dirty="0">
              <a:solidFill>
                <a:srgbClr val="993300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-Розробка та фізичні властивості вуглецевих </a:t>
            </a:r>
            <a:r>
              <a:rPr lang="uk-UA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наноматеріалів</a:t>
            </a:r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 і </a:t>
            </a:r>
            <a:r>
              <a:rPr lang="uk-UA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нанокомпозитів</a:t>
            </a:r>
            <a:endParaRPr lang="uk-UA" b="1" i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-Активний ультразвук як інструмент інженерії дефектів у напівпровідниках </a:t>
            </a:r>
            <a:endParaRPr lang="en-US" b="1" i="1" dirty="0">
              <a:solidFill>
                <a:srgbClr val="993300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-Тепловий транспорт в неоднорідних наноструктурованих матеріалах. </a:t>
            </a:r>
            <a:endParaRPr lang="en-US" b="1" i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-Електронна структура та фазові перетворення в напівпровідникових системах та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нанокомпозитах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endParaRPr lang="en-US" b="1" i="1" dirty="0">
              <a:solidFill>
                <a:srgbClr val="993300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-Процеси </a:t>
            </a:r>
            <a:r>
              <a:rPr lang="uk-UA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фазоутворення</a:t>
            </a:r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 в аморфних матеріалах</a:t>
            </a:r>
            <a:endParaRPr lang="uk-UA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endParaRPr lang="en-US" b="1" i="1" dirty="0">
              <a:solidFill>
                <a:srgbClr val="993300"/>
              </a:solidFill>
              <a:latin typeface="Arial" panose="020B0604020202020204" pitchFamily="34" charset="0"/>
            </a:endParaRPr>
          </a:p>
          <a:p>
            <a:endParaRPr lang="en-US" b="1" i="1" dirty="0">
              <a:solidFill>
                <a:srgbClr val="993300"/>
              </a:solidFill>
              <a:latin typeface="Arial" panose="020B0604020202020204" pitchFamily="34" charset="0"/>
            </a:endParaRPr>
          </a:p>
        </p:txBody>
      </p:sp>
      <p:pic>
        <p:nvPicPr>
          <p:cNvPr id="15" name="Google Shape;212;p32">
            <a:extLst>
              <a:ext uri="{FF2B5EF4-FFF2-40B4-BE49-F238E27FC236}">
                <a16:creationId xmlns:a16="http://schemas.microsoft.com/office/drawing/2014/main" id="{AB4D346A-BCC5-4C5C-93FC-05496BDF33A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884" y="3745878"/>
            <a:ext cx="2063293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2778DA3-64EC-4DF4-9E23-F1A66381A3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7" t="49616" r="33514"/>
          <a:stretch/>
        </p:blipFill>
        <p:spPr>
          <a:xfrm>
            <a:off x="2434140" y="5285081"/>
            <a:ext cx="2364003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Google Shape;173;p29">
            <a:extLst>
              <a:ext uri="{FF2B5EF4-FFF2-40B4-BE49-F238E27FC236}">
                <a16:creationId xmlns:a16="http://schemas.microsoft.com/office/drawing/2014/main" id="{5DF2F83B-035B-4F7D-88F0-3E648B56814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6209" r="8650"/>
          <a:stretch/>
        </p:blipFill>
        <p:spPr>
          <a:xfrm>
            <a:off x="2463916" y="3745878"/>
            <a:ext cx="2334227" cy="1440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7824A69-7BAC-4802-B29B-A317AFE07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5882" y="5285081"/>
            <a:ext cx="2120593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FF92BB6-0025-47FA-99F2-F1D8E92792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7" r="33715" b="51274"/>
          <a:stretch/>
        </p:blipFill>
        <p:spPr>
          <a:xfrm>
            <a:off x="7444436" y="3745878"/>
            <a:ext cx="2081167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636FB35-C27B-4DF5-B165-1BB80BE927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9" b="50000"/>
          <a:stretch/>
        </p:blipFill>
        <p:spPr>
          <a:xfrm>
            <a:off x="7444437" y="5285081"/>
            <a:ext cx="2081167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9C8D382-0897-4EF6-AB9B-735D7A9EA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84" y="5285081"/>
            <a:ext cx="2063294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AB07A24-1589-47EA-9A8E-DB6C762F6B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5882" y="3745878"/>
            <a:ext cx="2120593" cy="14399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2114C5F-592B-4308-9E9C-CFF8B9A37D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55" y="84387"/>
            <a:ext cx="112483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9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719E2-E706-253C-A50D-39602C229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64600421-3128-3F9B-AD62-4E784270EB52}"/>
              </a:ext>
            </a:extLst>
          </p:cNvPr>
          <p:cNvSpPr/>
          <p:nvPr/>
        </p:nvSpPr>
        <p:spPr>
          <a:xfrm>
            <a:off x="3679928" y="158179"/>
            <a:ext cx="2546146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950" b="1" dirty="0">
                <a:solidFill>
                  <a:srgbClr val="002060"/>
                </a:solidFill>
              </a:rPr>
              <a:t>Теми можливих робіт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96BA3FD-4ECC-A3FF-1784-76DD2728E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55" y="84387"/>
            <a:ext cx="1124838" cy="5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63ACB-6224-5CB3-F7C4-DE50C09F11E9}"/>
              </a:ext>
            </a:extLst>
          </p:cNvPr>
          <p:cNvSpPr txBox="1"/>
          <p:nvPr/>
        </p:nvSpPr>
        <p:spPr>
          <a:xfrm>
            <a:off x="1926971" y="996407"/>
            <a:ext cx="3542337" cy="1256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Рентгенівські</a:t>
            </a:r>
            <a:r>
              <a:rPr lang="en-US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промені</a:t>
            </a:r>
            <a:r>
              <a:rPr lang="en-US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як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інструмент</a:t>
            </a:r>
            <a:r>
              <a:rPr lang="en-US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для</a:t>
            </a:r>
            <a:r>
              <a:rPr lang="en-US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визначення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атомно-просторової</a:t>
            </a:r>
            <a:r>
              <a:rPr lang="en-US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будови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речовини</a:t>
            </a:r>
            <a:endParaRPr lang="uk-UA" b="1" i="1" dirty="0">
              <a:solidFill>
                <a:srgbClr val="9933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46EA71-AF1C-4974-5B6D-953C37B5E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30" y="902063"/>
            <a:ext cx="1789141" cy="1444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215EC7-006F-D98E-36FE-E17F84EAC97D}"/>
              </a:ext>
            </a:extLst>
          </p:cNvPr>
          <p:cNvSpPr txBox="1"/>
          <p:nvPr/>
        </p:nvSpPr>
        <p:spPr>
          <a:xfrm>
            <a:off x="5469308" y="4944194"/>
            <a:ext cx="18128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Нанофізика</a:t>
            </a:r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: наукові та прикладні аспекти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F2714E-76C2-ABFF-C288-8C421D316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55" y="4905702"/>
            <a:ext cx="1312181" cy="13121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E747B0-E94D-BA17-9CA0-BE0E425C4849}"/>
              </a:ext>
            </a:extLst>
          </p:cNvPr>
          <p:cNvSpPr txBox="1"/>
          <p:nvPr/>
        </p:nvSpPr>
        <p:spPr>
          <a:xfrm>
            <a:off x="245694" y="2884013"/>
            <a:ext cx="31348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Виготовлення простого приладу для вимірювання швидкості розповсюдження світла та його застосування 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10657F3-B69E-5194-26B6-DAF1CE7A8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234" y="2839602"/>
            <a:ext cx="1588620" cy="14792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C82FC2-C6B4-7831-93EE-8B6DF8672508}"/>
              </a:ext>
            </a:extLst>
          </p:cNvPr>
          <p:cNvSpPr txBox="1"/>
          <p:nvPr/>
        </p:nvSpPr>
        <p:spPr>
          <a:xfrm>
            <a:off x="7017522" y="2784340"/>
            <a:ext cx="28884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Морфологічні та оптичні властивості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наноструктурованих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плівок благородних металів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3916624B-E29F-A3DB-A596-8AA2A9C15C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902" y="3102467"/>
            <a:ext cx="1928620" cy="905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93F8C17-2022-2C72-7E88-6F1677C3B40A}"/>
              </a:ext>
            </a:extLst>
          </p:cNvPr>
          <p:cNvSpPr txBox="1"/>
          <p:nvPr/>
        </p:nvSpPr>
        <p:spPr>
          <a:xfrm>
            <a:off x="1717336" y="4739524"/>
            <a:ext cx="21249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Діелектричні властивості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метаматеріалів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на основі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нанокарбонових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 структур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F6C0E448-7CF8-9003-FADC-0AB2DADD35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3" y="4944194"/>
            <a:ext cx="1344986" cy="13449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F6A777-3A3F-3820-0DD9-17479E1797BE}"/>
              </a:ext>
            </a:extLst>
          </p:cNvPr>
          <p:cNvSpPr txBox="1"/>
          <p:nvPr/>
        </p:nvSpPr>
        <p:spPr>
          <a:xfrm>
            <a:off x="7219790" y="4541075"/>
            <a:ext cx="26862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rgbClr val="00B050"/>
                </a:solidFill>
                <a:latin typeface="Arial" panose="020B0604020202020204" pitchFamily="34" charset="0"/>
              </a:rPr>
              <a:t>Поведінка сонячних елементів при різному освітленні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8B8D71-68E6-3813-FF1A-A13BF22E24EA}"/>
              </a:ext>
            </a:extLst>
          </p:cNvPr>
          <p:cNvSpPr txBox="1"/>
          <p:nvPr/>
        </p:nvSpPr>
        <p:spPr>
          <a:xfrm>
            <a:off x="5469308" y="867315"/>
            <a:ext cx="28884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Діагностика теплових властивостей матеріалів за допомогою світла та звуку </a:t>
            </a:r>
          </a:p>
        </p:txBody>
      </p:sp>
      <p:pic>
        <p:nvPicPr>
          <p:cNvPr id="13" name="Google Shape;176;p30">
            <a:extLst>
              <a:ext uri="{FF2B5EF4-FFF2-40B4-BE49-F238E27FC236}">
                <a16:creationId xmlns:a16="http://schemas.microsoft.com/office/drawing/2014/main" id="{1C21D9B7-F37B-061E-AD76-0221E050A17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11297" t="25185" r="17740" b="6000"/>
          <a:stretch/>
        </p:blipFill>
        <p:spPr>
          <a:xfrm>
            <a:off x="8490762" y="867998"/>
            <a:ext cx="1094118" cy="1513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34C7FDC-4316-1E42-E9C9-BA8854A06B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94" y="5488699"/>
            <a:ext cx="1209933" cy="1082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8786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D5D494-177D-479C-A3BD-D80113C6D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89"/>
            <a:ext cx="9906000" cy="55182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3EE598A-2CDF-4C68-A01D-0A520743A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39" y="5402157"/>
            <a:ext cx="1440000" cy="144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0E8714-5763-44F1-88F9-703C1EB4F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145" y="5402157"/>
            <a:ext cx="1435500" cy="1440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6EA4AAA-D015-43B2-BCC2-C9D096B01F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055" y="5402157"/>
            <a:ext cx="1440000" cy="1440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94A399-F65E-43F1-B373-50BCC8B6B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3202" y="5402157"/>
            <a:ext cx="1440000" cy="144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B3007E-4C41-4D0A-A248-3309B0EB56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908" y="5402157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073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6769</TotalTime>
  <Words>186</Words>
  <Application>Microsoft Office PowerPoint</Application>
  <PresentationFormat>Аркуш A4 (210x297 мм)</PresentationFormat>
  <Paragraphs>25</Paragraphs>
  <Slides>5</Slides>
  <Notes>3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Pavlo Lishchuk</dc:creator>
  <cp:lastModifiedBy>oleg</cp:lastModifiedBy>
  <cp:revision>69</cp:revision>
  <cp:lastPrinted>2023-12-01T14:03:23Z</cp:lastPrinted>
  <dcterms:created xsi:type="dcterms:W3CDTF">2023-10-27T22:18:52Z</dcterms:created>
  <dcterms:modified xsi:type="dcterms:W3CDTF">2024-10-14T07:13:44Z</dcterms:modified>
</cp:coreProperties>
</file>